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FB3D15-F3FD-463B-B514-1E6B5F5D206B}" type="doc">
      <dgm:prSet loTypeId="urn:microsoft.com/office/officeart/2005/8/layout/chart3" loCatId="cycle" qsTypeId="urn:microsoft.com/office/officeart/2005/8/quickstyle/simple1" qsCatId="simple" csTypeId="urn:microsoft.com/office/officeart/2005/8/colors/accent2_3" csCatId="accent2" phldr="1"/>
      <dgm:spPr/>
    </dgm:pt>
    <dgm:pt modelId="{1571E481-0955-4F5B-AF16-426BBE1C54F6}">
      <dgm:prSet phldrT="[Text]" custT="1"/>
      <dgm:spPr/>
      <dgm:t>
        <a:bodyPr/>
        <a:lstStyle/>
        <a:p>
          <a:r>
            <a:rPr lang="de-AT" sz="1200" dirty="0"/>
            <a:t>40% Eisen</a:t>
          </a:r>
        </a:p>
      </dgm:t>
    </dgm:pt>
    <dgm:pt modelId="{AA6F6698-37E2-40AD-850E-C4AC7AE3271A}" type="parTrans" cxnId="{3E0066AC-0496-48FD-82E3-51BB6B78E709}">
      <dgm:prSet/>
      <dgm:spPr/>
      <dgm:t>
        <a:bodyPr/>
        <a:lstStyle/>
        <a:p>
          <a:endParaRPr lang="de-AT"/>
        </a:p>
      </dgm:t>
    </dgm:pt>
    <dgm:pt modelId="{3231C8CA-A091-4C79-BA66-B373FA2276AD}" type="sibTrans" cxnId="{3E0066AC-0496-48FD-82E3-51BB6B78E709}">
      <dgm:prSet/>
      <dgm:spPr/>
      <dgm:t>
        <a:bodyPr/>
        <a:lstStyle/>
        <a:p>
          <a:endParaRPr lang="de-AT"/>
        </a:p>
      </dgm:t>
    </dgm:pt>
    <dgm:pt modelId="{02D37238-BB7B-4BFD-A595-E3952EFCFFB1}">
      <dgm:prSet phldrT="[Text]" custT="1"/>
      <dgm:spPr/>
      <dgm:t>
        <a:bodyPr/>
        <a:lstStyle/>
        <a:p>
          <a:r>
            <a:rPr lang="de-AT" sz="1200" dirty="0"/>
            <a:t>32% Elektroalt-geräte</a:t>
          </a:r>
        </a:p>
      </dgm:t>
    </dgm:pt>
    <dgm:pt modelId="{5069A9CE-7BB8-46CE-97F5-177E55806AD9}" type="parTrans" cxnId="{8DDA5C90-BE90-4B7B-A3BE-6C6BF155D72B}">
      <dgm:prSet/>
      <dgm:spPr/>
      <dgm:t>
        <a:bodyPr/>
        <a:lstStyle/>
        <a:p>
          <a:endParaRPr lang="de-AT"/>
        </a:p>
      </dgm:t>
    </dgm:pt>
    <dgm:pt modelId="{230BD1D3-B36B-49EC-9490-3DE5A5D072F5}" type="sibTrans" cxnId="{8DDA5C90-BE90-4B7B-A3BE-6C6BF155D72B}">
      <dgm:prSet/>
      <dgm:spPr/>
      <dgm:t>
        <a:bodyPr/>
        <a:lstStyle/>
        <a:p>
          <a:endParaRPr lang="de-AT"/>
        </a:p>
      </dgm:t>
    </dgm:pt>
    <dgm:pt modelId="{A2A5FCF9-E754-4BF4-BD3D-632A9C500237}">
      <dgm:prSet phldrT="[Text]" custT="1"/>
      <dgm:spPr/>
      <dgm:t>
        <a:bodyPr/>
        <a:lstStyle/>
        <a:p>
          <a:r>
            <a:rPr lang="de-AT" sz="1200" dirty="0"/>
            <a:t>10% Holz u. Holzverbunde</a:t>
          </a:r>
        </a:p>
      </dgm:t>
    </dgm:pt>
    <dgm:pt modelId="{731AB8DD-53DC-4C2C-A024-6638BFF7E48D}" type="parTrans" cxnId="{2CBD42FE-930A-454F-B317-0CC5B25F9760}">
      <dgm:prSet/>
      <dgm:spPr/>
      <dgm:t>
        <a:bodyPr/>
        <a:lstStyle/>
        <a:p>
          <a:endParaRPr lang="de-AT"/>
        </a:p>
      </dgm:t>
    </dgm:pt>
    <dgm:pt modelId="{0E497EDD-F243-40F0-B272-131BECEDD145}" type="sibTrans" cxnId="{2CBD42FE-930A-454F-B317-0CC5B25F9760}">
      <dgm:prSet/>
      <dgm:spPr/>
      <dgm:t>
        <a:bodyPr/>
        <a:lstStyle/>
        <a:p>
          <a:endParaRPr lang="de-AT"/>
        </a:p>
      </dgm:t>
    </dgm:pt>
    <dgm:pt modelId="{6329DCBA-67E8-4138-B694-DFFC90AFBE3A}">
      <dgm:prSet phldrT="[Text]" custT="1"/>
      <dgm:spPr/>
      <dgm:t>
        <a:bodyPr/>
        <a:lstStyle/>
        <a:p>
          <a:r>
            <a:rPr lang="de-AT" sz="1200" dirty="0"/>
            <a:t>3% Nichteisen-metalle</a:t>
          </a:r>
        </a:p>
      </dgm:t>
    </dgm:pt>
    <dgm:pt modelId="{D4B3C1E3-4E97-4017-8B40-4F163FE3D205}" type="parTrans" cxnId="{151DD837-F91F-4C4D-A117-A483D243DFD8}">
      <dgm:prSet/>
      <dgm:spPr/>
      <dgm:t>
        <a:bodyPr/>
        <a:lstStyle/>
        <a:p>
          <a:endParaRPr lang="de-AT"/>
        </a:p>
      </dgm:t>
    </dgm:pt>
    <dgm:pt modelId="{70391249-A666-47D0-9B1F-C823A3704C2F}" type="sibTrans" cxnId="{151DD837-F91F-4C4D-A117-A483D243DFD8}">
      <dgm:prSet/>
      <dgm:spPr/>
      <dgm:t>
        <a:bodyPr/>
        <a:lstStyle/>
        <a:p>
          <a:endParaRPr lang="de-AT"/>
        </a:p>
      </dgm:t>
    </dgm:pt>
    <dgm:pt modelId="{D8373367-443D-4DC0-BFFF-B8E1085A7212}">
      <dgm:prSet phldrT="[Text]" custT="1"/>
      <dgm:spPr/>
      <dgm:t>
        <a:bodyPr/>
        <a:lstStyle/>
        <a:p>
          <a:r>
            <a:rPr lang="de-AT" sz="1200" dirty="0"/>
            <a:t>15% andere Abfälle</a:t>
          </a:r>
        </a:p>
      </dgm:t>
    </dgm:pt>
    <dgm:pt modelId="{BAB5291F-486F-4B79-BDC7-1209D76AA973}" type="parTrans" cxnId="{4EE9D03C-CEE7-47B3-AD1C-C896B32DF00A}">
      <dgm:prSet/>
      <dgm:spPr/>
      <dgm:t>
        <a:bodyPr/>
        <a:lstStyle/>
        <a:p>
          <a:endParaRPr lang="de-AT"/>
        </a:p>
      </dgm:t>
    </dgm:pt>
    <dgm:pt modelId="{FBEE6C41-4565-4F8C-B7FF-83B8B68FEB58}" type="sibTrans" cxnId="{4EE9D03C-CEE7-47B3-AD1C-C896B32DF00A}">
      <dgm:prSet/>
      <dgm:spPr/>
      <dgm:t>
        <a:bodyPr/>
        <a:lstStyle/>
        <a:p>
          <a:endParaRPr lang="de-AT"/>
        </a:p>
      </dgm:t>
    </dgm:pt>
    <dgm:pt modelId="{E66393CD-DB80-409A-B745-5B789A18E979}" type="pres">
      <dgm:prSet presAssocID="{6DFB3D15-F3FD-463B-B514-1E6B5F5D206B}" presName="compositeShape" presStyleCnt="0">
        <dgm:presLayoutVars>
          <dgm:chMax val="7"/>
          <dgm:dir/>
          <dgm:resizeHandles val="exact"/>
        </dgm:presLayoutVars>
      </dgm:prSet>
      <dgm:spPr/>
    </dgm:pt>
    <dgm:pt modelId="{5103A59B-9A6C-40CF-84F0-040976349D93}" type="pres">
      <dgm:prSet presAssocID="{6DFB3D15-F3FD-463B-B514-1E6B5F5D206B}" presName="wedge1" presStyleLbl="node1" presStyleIdx="0" presStyleCnt="5" custScaleX="109951" custScaleY="110254"/>
      <dgm:spPr/>
      <dgm:t>
        <a:bodyPr/>
        <a:lstStyle/>
        <a:p>
          <a:endParaRPr lang="de-DE"/>
        </a:p>
      </dgm:t>
    </dgm:pt>
    <dgm:pt modelId="{741AB454-3F7D-4938-B3CE-93CD0AD6BDE1}" type="pres">
      <dgm:prSet presAssocID="{6DFB3D15-F3FD-463B-B514-1E6B5F5D206B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35952AD-0B5B-4A24-8F7A-03CF32781A2C}" type="pres">
      <dgm:prSet presAssocID="{6DFB3D15-F3FD-463B-B514-1E6B5F5D206B}" presName="wedge2" presStyleLbl="node1" presStyleIdx="1" presStyleCnt="5"/>
      <dgm:spPr/>
      <dgm:t>
        <a:bodyPr/>
        <a:lstStyle/>
        <a:p>
          <a:endParaRPr lang="de-DE"/>
        </a:p>
      </dgm:t>
    </dgm:pt>
    <dgm:pt modelId="{C271B766-514B-4D06-9AB3-0EBF63FFE8BC}" type="pres">
      <dgm:prSet presAssocID="{6DFB3D15-F3FD-463B-B514-1E6B5F5D206B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128109C-D0B1-4A23-AAD3-CCEFEECF9102}" type="pres">
      <dgm:prSet presAssocID="{6DFB3D15-F3FD-463B-B514-1E6B5F5D206B}" presName="wedge3" presStyleLbl="node1" presStyleIdx="2" presStyleCnt="5"/>
      <dgm:spPr/>
      <dgm:t>
        <a:bodyPr/>
        <a:lstStyle/>
        <a:p>
          <a:endParaRPr lang="de-DE"/>
        </a:p>
      </dgm:t>
    </dgm:pt>
    <dgm:pt modelId="{F8E79EC0-C70E-4D52-8D1D-815C457F88E8}" type="pres">
      <dgm:prSet presAssocID="{6DFB3D15-F3FD-463B-B514-1E6B5F5D206B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73D898B-571B-44CC-B4A3-CD65D6D2EABF}" type="pres">
      <dgm:prSet presAssocID="{6DFB3D15-F3FD-463B-B514-1E6B5F5D206B}" presName="wedge4" presStyleLbl="node1" presStyleIdx="3" presStyleCnt="5" custScaleX="100269" custScaleY="100198"/>
      <dgm:spPr/>
      <dgm:t>
        <a:bodyPr/>
        <a:lstStyle/>
        <a:p>
          <a:endParaRPr lang="de-DE"/>
        </a:p>
      </dgm:t>
    </dgm:pt>
    <dgm:pt modelId="{E6C67B57-753B-4309-AF9A-61820DD0AF61}" type="pres">
      <dgm:prSet presAssocID="{6DFB3D15-F3FD-463B-B514-1E6B5F5D206B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8999081-86E4-44C2-9A24-A191EB9598C2}" type="pres">
      <dgm:prSet presAssocID="{6DFB3D15-F3FD-463B-B514-1E6B5F5D206B}" presName="wedge5" presStyleLbl="node1" presStyleIdx="4" presStyleCnt="5" custScaleX="100286" custScaleY="100358"/>
      <dgm:spPr/>
      <dgm:t>
        <a:bodyPr/>
        <a:lstStyle/>
        <a:p>
          <a:endParaRPr lang="de-DE"/>
        </a:p>
      </dgm:t>
    </dgm:pt>
    <dgm:pt modelId="{7C17B46F-C82C-41AD-AB26-4622AD2C8957}" type="pres">
      <dgm:prSet presAssocID="{6DFB3D15-F3FD-463B-B514-1E6B5F5D206B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151DD837-F91F-4C4D-A117-A483D243DFD8}" srcId="{6DFB3D15-F3FD-463B-B514-1E6B5F5D206B}" destId="{6329DCBA-67E8-4138-B694-DFFC90AFBE3A}" srcOrd="3" destOrd="0" parTransId="{D4B3C1E3-4E97-4017-8B40-4F163FE3D205}" sibTransId="{70391249-A666-47D0-9B1F-C823A3704C2F}"/>
    <dgm:cxn modelId="{1E07FECF-05FE-465E-9DD2-620AE8EFA131}" type="presOf" srcId="{6329DCBA-67E8-4138-B694-DFFC90AFBE3A}" destId="{C73D898B-571B-44CC-B4A3-CD65D6D2EABF}" srcOrd="0" destOrd="0" presId="urn:microsoft.com/office/officeart/2005/8/layout/chart3"/>
    <dgm:cxn modelId="{8DDA5C90-BE90-4B7B-A3BE-6C6BF155D72B}" srcId="{6DFB3D15-F3FD-463B-B514-1E6B5F5D206B}" destId="{02D37238-BB7B-4BFD-A595-E3952EFCFFB1}" srcOrd="1" destOrd="0" parTransId="{5069A9CE-7BB8-46CE-97F5-177E55806AD9}" sibTransId="{230BD1D3-B36B-49EC-9490-3DE5A5D072F5}"/>
    <dgm:cxn modelId="{6BEF86AF-50F4-4ACB-94D5-9D7143FB6AF6}" type="presOf" srcId="{D8373367-443D-4DC0-BFFF-B8E1085A7212}" destId="{98999081-86E4-44C2-9A24-A191EB9598C2}" srcOrd="0" destOrd="0" presId="urn:microsoft.com/office/officeart/2005/8/layout/chart3"/>
    <dgm:cxn modelId="{2CBD42FE-930A-454F-B317-0CC5B25F9760}" srcId="{6DFB3D15-F3FD-463B-B514-1E6B5F5D206B}" destId="{A2A5FCF9-E754-4BF4-BD3D-632A9C500237}" srcOrd="2" destOrd="0" parTransId="{731AB8DD-53DC-4C2C-A024-6638BFF7E48D}" sibTransId="{0E497EDD-F243-40F0-B272-131BECEDD145}"/>
    <dgm:cxn modelId="{A870D52C-ABAF-422A-B816-EB88EB6D4F45}" type="presOf" srcId="{A2A5FCF9-E754-4BF4-BD3D-632A9C500237}" destId="{F8E79EC0-C70E-4D52-8D1D-815C457F88E8}" srcOrd="1" destOrd="0" presId="urn:microsoft.com/office/officeart/2005/8/layout/chart3"/>
    <dgm:cxn modelId="{E2DC22BF-53D2-4005-8AA2-83DC19D17D99}" type="presOf" srcId="{1571E481-0955-4F5B-AF16-426BBE1C54F6}" destId="{5103A59B-9A6C-40CF-84F0-040976349D93}" srcOrd="0" destOrd="0" presId="urn:microsoft.com/office/officeart/2005/8/layout/chart3"/>
    <dgm:cxn modelId="{369B2822-F8AB-4FB3-9A63-227005D6F0E7}" type="presOf" srcId="{A2A5FCF9-E754-4BF4-BD3D-632A9C500237}" destId="{D128109C-D0B1-4A23-AAD3-CCEFEECF9102}" srcOrd="0" destOrd="0" presId="urn:microsoft.com/office/officeart/2005/8/layout/chart3"/>
    <dgm:cxn modelId="{DE5C9B8D-D46C-4039-AD95-F959F6FB2D01}" type="presOf" srcId="{02D37238-BB7B-4BFD-A595-E3952EFCFFB1}" destId="{635952AD-0B5B-4A24-8F7A-03CF32781A2C}" srcOrd="0" destOrd="0" presId="urn:microsoft.com/office/officeart/2005/8/layout/chart3"/>
    <dgm:cxn modelId="{F432DBE6-AC52-4667-8AD6-00D8F1DE116B}" type="presOf" srcId="{6329DCBA-67E8-4138-B694-DFFC90AFBE3A}" destId="{E6C67B57-753B-4309-AF9A-61820DD0AF61}" srcOrd="1" destOrd="0" presId="urn:microsoft.com/office/officeart/2005/8/layout/chart3"/>
    <dgm:cxn modelId="{CB1A5D85-0074-4C30-BEF0-550D61C71EC5}" type="presOf" srcId="{D8373367-443D-4DC0-BFFF-B8E1085A7212}" destId="{7C17B46F-C82C-41AD-AB26-4622AD2C8957}" srcOrd="1" destOrd="0" presId="urn:microsoft.com/office/officeart/2005/8/layout/chart3"/>
    <dgm:cxn modelId="{0DD9103D-A9AA-4A53-872B-714BF621CF78}" type="presOf" srcId="{02D37238-BB7B-4BFD-A595-E3952EFCFFB1}" destId="{C271B766-514B-4D06-9AB3-0EBF63FFE8BC}" srcOrd="1" destOrd="0" presId="urn:microsoft.com/office/officeart/2005/8/layout/chart3"/>
    <dgm:cxn modelId="{BE0303FA-BCBD-4028-BD03-5C3CBB5E4E40}" type="presOf" srcId="{1571E481-0955-4F5B-AF16-426BBE1C54F6}" destId="{741AB454-3F7D-4938-B3CE-93CD0AD6BDE1}" srcOrd="1" destOrd="0" presId="urn:microsoft.com/office/officeart/2005/8/layout/chart3"/>
    <dgm:cxn modelId="{3E0066AC-0496-48FD-82E3-51BB6B78E709}" srcId="{6DFB3D15-F3FD-463B-B514-1E6B5F5D206B}" destId="{1571E481-0955-4F5B-AF16-426BBE1C54F6}" srcOrd="0" destOrd="0" parTransId="{AA6F6698-37E2-40AD-850E-C4AC7AE3271A}" sibTransId="{3231C8CA-A091-4C79-BA66-B373FA2276AD}"/>
    <dgm:cxn modelId="{4EE9D03C-CEE7-47B3-AD1C-C896B32DF00A}" srcId="{6DFB3D15-F3FD-463B-B514-1E6B5F5D206B}" destId="{D8373367-443D-4DC0-BFFF-B8E1085A7212}" srcOrd="4" destOrd="0" parTransId="{BAB5291F-486F-4B79-BDC7-1209D76AA973}" sibTransId="{FBEE6C41-4565-4F8C-B7FF-83B8B68FEB58}"/>
    <dgm:cxn modelId="{0BF4140A-72A0-49B9-B85F-6866EEE9DA4A}" type="presOf" srcId="{6DFB3D15-F3FD-463B-B514-1E6B5F5D206B}" destId="{E66393CD-DB80-409A-B745-5B789A18E979}" srcOrd="0" destOrd="0" presId="urn:microsoft.com/office/officeart/2005/8/layout/chart3"/>
    <dgm:cxn modelId="{437AB2DD-8BC0-4780-8039-D704EC2241C7}" type="presParOf" srcId="{E66393CD-DB80-409A-B745-5B789A18E979}" destId="{5103A59B-9A6C-40CF-84F0-040976349D93}" srcOrd="0" destOrd="0" presId="urn:microsoft.com/office/officeart/2005/8/layout/chart3"/>
    <dgm:cxn modelId="{970D1972-1330-46BD-831A-8FC13B367B40}" type="presParOf" srcId="{E66393CD-DB80-409A-B745-5B789A18E979}" destId="{741AB454-3F7D-4938-B3CE-93CD0AD6BDE1}" srcOrd="1" destOrd="0" presId="urn:microsoft.com/office/officeart/2005/8/layout/chart3"/>
    <dgm:cxn modelId="{69E7C495-0A80-44E1-8030-10AFAB652BB4}" type="presParOf" srcId="{E66393CD-DB80-409A-B745-5B789A18E979}" destId="{635952AD-0B5B-4A24-8F7A-03CF32781A2C}" srcOrd="2" destOrd="0" presId="urn:microsoft.com/office/officeart/2005/8/layout/chart3"/>
    <dgm:cxn modelId="{6070AD30-5991-437E-AA0C-6F04A60DD147}" type="presParOf" srcId="{E66393CD-DB80-409A-B745-5B789A18E979}" destId="{C271B766-514B-4D06-9AB3-0EBF63FFE8BC}" srcOrd="3" destOrd="0" presId="urn:microsoft.com/office/officeart/2005/8/layout/chart3"/>
    <dgm:cxn modelId="{41FE25AA-02F4-4ED4-A072-066B29BCB8BA}" type="presParOf" srcId="{E66393CD-DB80-409A-B745-5B789A18E979}" destId="{D128109C-D0B1-4A23-AAD3-CCEFEECF9102}" srcOrd="4" destOrd="0" presId="urn:microsoft.com/office/officeart/2005/8/layout/chart3"/>
    <dgm:cxn modelId="{7EF9A513-6064-4BBF-8223-8D3879365CE4}" type="presParOf" srcId="{E66393CD-DB80-409A-B745-5B789A18E979}" destId="{F8E79EC0-C70E-4D52-8D1D-815C457F88E8}" srcOrd="5" destOrd="0" presId="urn:microsoft.com/office/officeart/2005/8/layout/chart3"/>
    <dgm:cxn modelId="{F287D625-6F51-4714-AB7D-1D2747816B71}" type="presParOf" srcId="{E66393CD-DB80-409A-B745-5B789A18E979}" destId="{C73D898B-571B-44CC-B4A3-CD65D6D2EABF}" srcOrd="6" destOrd="0" presId="urn:microsoft.com/office/officeart/2005/8/layout/chart3"/>
    <dgm:cxn modelId="{2DF9E87F-DBF7-4045-93E6-643C8C442A46}" type="presParOf" srcId="{E66393CD-DB80-409A-B745-5B789A18E979}" destId="{E6C67B57-753B-4309-AF9A-61820DD0AF61}" srcOrd="7" destOrd="0" presId="urn:microsoft.com/office/officeart/2005/8/layout/chart3"/>
    <dgm:cxn modelId="{E903D169-46F0-4539-9B69-2263EACA7691}" type="presParOf" srcId="{E66393CD-DB80-409A-B745-5B789A18E979}" destId="{98999081-86E4-44C2-9A24-A191EB9598C2}" srcOrd="8" destOrd="0" presId="urn:microsoft.com/office/officeart/2005/8/layout/chart3"/>
    <dgm:cxn modelId="{0266907F-4992-4EAE-A9CD-2BD6FFA69661}" type="presParOf" srcId="{E66393CD-DB80-409A-B745-5B789A18E979}" destId="{7C17B46F-C82C-41AD-AB26-4622AD2C8957}" srcOrd="9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03A59B-9A6C-40CF-84F0-040976349D93}">
      <dsp:nvSpPr>
        <dsp:cNvPr id="0" name=""/>
        <dsp:cNvSpPr/>
      </dsp:nvSpPr>
      <dsp:spPr>
        <a:xfrm>
          <a:off x="3602173" y="158465"/>
          <a:ext cx="3962744" cy="3973665"/>
        </a:xfrm>
        <a:prstGeom prst="pie">
          <a:avLst>
            <a:gd name="adj1" fmla="val 16200000"/>
            <a:gd name="adj2" fmla="val 2052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200" kern="1200" dirty="0"/>
            <a:t>40% Eisen</a:t>
          </a:r>
        </a:p>
      </dsp:txBody>
      <dsp:txXfrm>
        <a:off x="5633552" y="752149"/>
        <a:ext cx="1344502" cy="922457"/>
      </dsp:txXfrm>
    </dsp:sp>
    <dsp:sp modelId="{635952AD-0B5B-4A24-8F7A-03CF32781A2C}">
      <dsp:nvSpPr>
        <dsp:cNvPr id="0" name=""/>
        <dsp:cNvSpPr/>
      </dsp:nvSpPr>
      <dsp:spPr>
        <a:xfrm>
          <a:off x="3655352" y="517016"/>
          <a:ext cx="3604100" cy="3604100"/>
        </a:xfrm>
        <a:prstGeom prst="pie">
          <a:avLst>
            <a:gd name="adj1" fmla="val 20520000"/>
            <a:gd name="adj2" fmla="val 3240000"/>
          </a:avLst>
        </a:prstGeom>
        <a:solidFill>
          <a:schemeClr val="accent2">
            <a:shade val="80000"/>
            <a:hueOff val="105348"/>
            <a:satOff val="-7609"/>
            <a:lumOff val="8185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200" kern="1200" dirty="0"/>
            <a:t>32% Elektroalt-geräte</a:t>
          </a:r>
        </a:p>
      </dsp:txBody>
      <dsp:txXfrm>
        <a:off x="6010889" y="2147443"/>
        <a:ext cx="1072649" cy="905315"/>
      </dsp:txXfrm>
    </dsp:sp>
    <dsp:sp modelId="{D128109C-D0B1-4A23-AAD3-CCEFEECF9102}">
      <dsp:nvSpPr>
        <dsp:cNvPr id="0" name=""/>
        <dsp:cNvSpPr/>
      </dsp:nvSpPr>
      <dsp:spPr>
        <a:xfrm>
          <a:off x="3655352" y="517016"/>
          <a:ext cx="3604100" cy="3604100"/>
        </a:xfrm>
        <a:prstGeom prst="pie">
          <a:avLst>
            <a:gd name="adj1" fmla="val 3240000"/>
            <a:gd name="adj2" fmla="val 7560000"/>
          </a:avLst>
        </a:prstGeom>
        <a:solidFill>
          <a:schemeClr val="accent2">
            <a:shade val="80000"/>
            <a:hueOff val="210696"/>
            <a:satOff val="-15219"/>
            <a:lumOff val="16371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200" kern="1200" dirty="0"/>
            <a:t>10% Holz u. Holzverbunde</a:t>
          </a:r>
        </a:p>
      </dsp:txBody>
      <dsp:txXfrm>
        <a:off x="4813813" y="3220092"/>
        <a:ext cx="1287178" cy="772307"/>
      </dsp:txXfrm>
    </dsp:sp>
    <dsp:sp modelId="{C73D898B-571B-44CC-B4A3-CD65D6D2EABF}">
      <dsp:nvSpPr>
        <dsp:cNvPr id="0" name=""/>
        <dsp:cNvSpPr/>
      </dsp:nvSpPr>
      <dsp:spPr>
        <a:xfrm>
          <a:off x="3650504" y="513448"/>
          <a:ext cx="3613795" cy="3611236"/>
        </a:xfrm>
        <a:prstGeom prst="pie">
          <a:avLst>
            <a:gd name="adj1" fmla="val 7560000"/>
            <a:gd name="adj2" fmla="val 11880000"/>
          </a:avLst>
        </a:prstGeom>
        <a:solidFill>
          <a:schemeClr val="accent2">
            <a:shade val="80000"/>
            <a:hueOff val="316044"/>
            <a:satOff val="-22828"/>
            <a:lumOff val="24556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200" kern="1200" dirty="0"/>
            <a:t>3% Nichteisen-metalle</a:t>
          </a:r>
        </a:p>
      </dsp:txBody>
      <dsp:txXfrm>
        <a:off x="3822590" y="2147103"/>
        <a:ext cx="1075534" cy="907108"/>
      </dsp:txXfrm>
    </dsp:sp>
    <dsp:sp modelId="{98999081-86E4-44C2-9A24-A191EB9598C2}">
      <dsp:nvSpPr>
        <dsp:cNvPr id="0" name=""/>
        <dsp:cNvSpPr/>
      </dsp:nvSpPr>
      <dsp:spPr>
        <a:xfrm>
          <a:off x="3650198" y="510565"/>
          <a:ext cx="3614408" cy="3617003"/>
        </a:xfrm>
        <a:prstGeom prst="pie">
          <a:avLst>
            <a:gd name="adj1" fmla="val 11880000"/>
            <a:gd name="adj2" fmla="val 16200000"/>
          </a:avLst>
        </a:prstGeom>
        <a:solidFill>
          <a:schemeClr val="accent2">
            <a:shade val="80000"/>
            <a:hueOff val="421392"/>
            <a:satOff val="-30438"/>
            <a:lumOff val="32742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200" kern="1200" dirty="0"/>
            <a:t>15% andere Abfälle</a:t>
          </a:r>
        </a:p>
      </dsp:txBody>
      <dsp:txXfrm>
        <a:off x="4177299" y="1061727"/>
        <a:ext cx="1226317" cy="8396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b="1" dirty="0" err="1" smtClean="0"/>
              <a:t>STOPp</a:t>
            </a:r>
            <a:r>
              <a:rPr lang="de-DE" b="1" dirty="0" smtClean="0"/>
              <a:t> </a:t>
            </a:r>
            <a:r>
              <a:rPr lang="de-DE" b="1" dirty="0" err="1"/>
              <a:t>DEm</a:t>
            </a:r>
            <a:r>
              <a:rPr lang="de-DE" b="1" dirty="0"/>
              <a:t> ILLEGALEN EXPORT </a:t>
            </a:r>
            <a:br>
              <a:rPr lang="de-DE" b="1" dirty="0"/>
            </a:br>
            <a:r>
              <a:rPr lang="de-DE" b="1" dirty="0"/>
              <a:t>VON ELEKTROALTGERÄTEN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70141" y="3109807"/>
            <a:ext cx="10993546" cy="947843"/>
          </a:xfrm>
        </p:spPr>
        <p:txBody>
          <a:bodyPr>
            <a:normAutofit fontScale="25000" lnSpcReduction="20000"/>
          </a:bodyPr>
          <a:lstStyle/>
          <a:p>
            <a:endParaRPr lang="de-DE" sz="1800" dirty="0">
              <a:solidFill>
                <a:schemeClr val="tx1"/>
              </a:solidFill>
            </a:endParaRPr>
          </a:p>
          <a:p>
            <a:endParaRPr lang="de-DE" sz="1800" dirty="0">
              <a:solidFill>
                <a:schemeClr val="tx1"/>
              </a:solidFill>
            </a:endParaRPr>
          </a:p>
          <a:p>
            <a:endParaRPr lang="de-DE" sz="2900" dirty="0">
              <a:solidFill>
                <a:schemeClr val="bg1"/>
              </a:solidFill>
            </a:endParaRPr>
          </a:p>
          <a:p>
            <a:endParaRPr lang="de-DE" sz="5000" dirty="0">
              <a:solidFill>
                <a:schemeClr val="bg1"/>
              </a:solidFill>
            </a:endParaRPr>
          </a:p>
          <a:p>
            <a:r>
              <a:rPr lang="de-DE" sz="8000" dirty="0">
                <a:solidFill>
                  <a:schemeClr val="bg1"/>
                </a:solidFill>
              </a:rPr>
              <a:t>Information zur Bewusstseinsbildung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762000"/>
            <a:ext cx="1608667" cy="192204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53" y="3378995"/>
            <a:ext cx="3885824" cy="2586036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0263779" y="5965030"/>
            <a:ext cx="14573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chemeClr val="bg1"/>
                </a:solidFill>
              </a:rPr>
              <a:t>         FOTO</a:t>
            </a:r>
            <a:r>
              <a:rPr lang="de-DE" sz="1100" dirty="0">
                <a:solidFill>
                  <a:schemeClr val="bg1"/>
                </a:solidFill>
              </a:rPr>
              <a:t>: EAK</a:t>
            </a:r>
          </a:p>
        </p:txBody>
      </p:sp>
    </p:spTree>
    <p:extLst>
      <p:ext uri="{BB962C8B-B14F-4D97-AF65-F5344CB8AC3E}">
        <p14:creationId xmlns:p14="http://schemas.microsoft.com/office/powerpoint/2010/main" val="702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versteht man unter „illegaler Abfallsammlung“?</a:t>
            </a:r>
          </a:p>
        </p:txBody>
      </p:sp>
      <p:sp>
        <p:nvSpPr>
          <p:cNvPr id="6" name="Rechteck 5"/>
          <p:cNvSpPr/>
          <p:nvPr/>
        </p:nvSpPr>
        <p:spPr>
          <a:xfrm>
            <a:off x="403405" y="2251640"/>
            <a:ext cx="668120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AT" sz="2400" dirty="0"/>
          </a:p>
          <a:p>
            <a:r>
              <a:rPr lang="de-AT" sz="2400" dirty="0"/>
              <a:t>Jede Weitergabe und Übernahme von</a:t>
            </a:r>
          </a:p>
          <a:p>
            <a:endParaRPr lang="de-AT" sz="2400" dirty="0"/>
          </a:p>
          <a:p>
            <a:r>
              <a:rPr lang="de-AT" sz="2400" dirty="0"/>
              <a:t>Siedlungsabfällen oder Elektroaltgeräten,</a:t>
            </a:r>
          </a:p>
          <a:p>
            <a:endParaRPr lang="de-AT" sz="2400" dirty="0"/>
          </a:p>
          <a:p>
            <a:r>
              <a:rPr lang="de-AT" sz="2400" dirty="0"/>
              <a:t>die nicht von der Gemeinde/vom</a:t>
            </a:r>
          </a:p>
          <a:p>
            <a:endParaRPr lang="de-AT" sz="2400" dirty="0"/>
          </a:p>
          <a:p>
            <a:r>
              <a:rPr lang="de-AT" sz="2400" dirty="0"/>
              <a:t>Abfallverband beauftragt und/oder</a:t>
            </a:r>
          </a:p>
          <a:p>
            <a:endParaRPr lang="de-AT" sz="2400" dirty="0"/>
          </a:p>
          <a:p>
            <a:r>
              <a:rPr lang="de-AT" sz="2400" dirty="0"/>
              <a:t>genehmigt wurde.</a:t>
            </a:r>
            <a:endParaRPr lang="de-DE" sz="2400" dirty="0"/>
          </a:p>
        </p:txBody>
      </p:sp>
      <p:pic>
        <p:nvPicPr>
          <p:cNvPr id="13" name="Inhaltsplatzhalter 1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282" y="2736669"/>
            <a:ext cx="4905985" cy="3300623"/>
          </a:xfrm>
        </p:spPr>
      </p:pic>
      <p:sp>
        <p:nvSpPr>
          <p:cNvPr id="14" name="Textfeld 13"/>
          <p:cNvSpPr txBox="1"/>
          <p:nvPr/>
        </p:nvSpPr>
        <p:spPr>
          <a:xfrm>
            <a:off x="10669414" y="6037292"/>
            <a:ext cx="11896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         Foto</a:t>
            </a:r>
            <a:r>
              <a:rPr lang="de-DE" sz="1100" dirty="0"/>
              <a:t>: EAK</a:t>
            </a:r>
          </a:p>
        </p:txBody>
      </p:sp>
    </p:spTree>
    <p:extLst>
      <p:ext uri="{BB962C8B-B14F-4D97-AF65-F5344CB8AC3E}">
        <p14:creationId xmlns:p14="http://schemas.microsoft.com/office/powerpoint/2010/main" val="397545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091" y="2576531"/>
            <a:ext cx="4830717" cy="325365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sind Abfälle?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81192" y="1997969"/>
            <a:ext cx="6153563" cy="44107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2000" dirty="0">
                <a:solidFill>
                  <a:schemeClr val="tx1"/>
                </a:solidFill>
              </a:rPr>
              <a:t>Abfälle im Sinne des AWG </a:t>
            </a:r>
            <a:r>
              <a:rPr lang="de-AT" sz="2000" dirty="0" smtClean="0">
                <a:solidFill>
                  <a:schemeClr val="tx1"/>
                </a:solidFill>
              </a:rPr>
              <a:t>sind</a:t>
            </a:r>
            <a:r>
              <a:rPr lang="de-AT" sz="20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endParaRPr lang="de-AT" sz="2000" dirty="0">
              <a:solidFill>
                <a:schemeClr val="tx1"/>
              </a:solidFill>
            </a:endParaRPr>
          </a:p>
          <a:p>
            <a:pPr lvl="1"/>
            <a:r>
              <a:rPr lang="de-AT" sz="2000" dirty="0">
                <a:solidFill>
                  <a:schemeClr val="tx1"/>
                </a:solidFill>
              </a:rPr>
              <a:t>Bewegliche Sachen, deren sich der Besitzer    entledigen will oder entledigt hat</a:t>
            </a:r>
          </a:p>
          <a:p>
            <a:pPr marL="0" indent="0">
              <a:buNone/>
            </a:pPr>
            <a:r>
              <a:rPr lang="de-AT" sz="2000" dirty="0">
                <a:solidFill>
                  <a:schemeClr val="tx1"/>
                </a:solidFill>
              </a:rPr>
              <a:t>oder</a:t>
            </a:r>
          </a:p>
          <a:p>
            <a:pPr lvl="1"/>
            <a:r>
              <a:rPr lang="de-AT" sz="2000" dirty="0">
                <a:solidFill>
                  <a:schemeClr val="tx1"/>
                </a:solidFill>
              </a:rPr>
              <a:t>deren Sammlung, Lagerung, Beförderung      und Behandlung als Abfall erforderlich ist,     um die öffentlichen Interessen nicht zu beeinträchtigen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0558863" y="5848058"/>
            <a:ext cx="10519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      Foto: EAK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88620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Warum sind diese Sammlungen illegal?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81192" y="2386013"/>
            <a:ext cx="11029615" cy="2915574"/>
          </a:xfrm>
        </p:spPr>
        <p:txBody>
          <a:bodyPr>
            <a:normAutofit/>
          </a:bodyPr>
          <a:lstStyle/>
          <a:p>
            <a:endParaRPr lang="de-AT" sz="2000" dirty="0" smtClean="0">
              <a:solidFill>
                <a:schemeClr val="tx1"/>
              </a:solidFill>
            </a:endParaRPr>
          </a:p>
          <a:p>
            <a:r>
              <a:rPr lang="de-AT" sz="2000" dirty="0" smtClean="0">
                <a:solidFill>
                  <a:schemeClr val="tx1"/>
                </a:solidFill>
              </a:rPr>
              <a:t>Keine </a:t>
            </a:r>
            <a:r>
              <a:rPr lang="de-AT" sz="2000" dirty="0">
                <a:solidFill>
                  <a:schemeClr val="tx1"/>
                </a:solidFill>
              </a:rPr>
              <a:t>Sammelerlaubnis gem. </a:t>
            </a:r>
            <a:r>
              <a:rPr lang="de-AT" sz="2000" dirty="0" smtClean="0">
                <a:solidFill>
                  <a:schemeClr val="tx1"/>
                </a:solidFill>
              </a:rPr>
              <a:t>AWG</a:t>
            </a:r>
            <a:endParaRPr lang="de-AT" sz="2000" dirty="0">
              <a:solidFill>
                <a:schemeClr val="tx1"/>
              </a:solidFill>
            </a:endParaRPr>
          </a:p>
          <a:p>
            <a:r>
              <a:rPr lang="de-AT" sz="2000" dirty="0">
                <a:solidFill>
                  <a:schemeClr val="tx1"/>
                </a:solidFill>
              </a:rPr>
              <a:t>Abfälle dürfen nur einem befugten und von </a:t>
            </a:r>
            <a:br>
              <a:rPr lang="de-AT" sz="2000" dirty="0">
                <a:solidFill>
                  <a:schemeClr val="tx1"/>
                </a:solidFill>
              </a:rPr>
            </a:br>
            <a:r>
              <a:rPr lang="de-AT" sz="2000" dirty="0">
                <a:solidFill>
                  <a:schemeClr val="tx1"/>
                </a:solidFill>
              </a:rPr>
              <a:t>der Gemeinde/ vom Abfallverband beauftragten </a:t>
            </a:r>
            <a:br>
              <a:rPr lang="de-AT" sz="2000" dirty="0">
                <a:solidFill>
                  <a:schemeClr val="tx1"/>
                </a:solidFill>
              </a:rPr>
            </a:br>
            <a:r>
              <a:rPr lang="de-AT" sz="2000" dirty="0">
                <a:solidFill>
                  <a:schemeClr val="tx1"/>
                </a:solidFill>
              </a:rPr>
              <a:t>Sammler übergeben </a:t>
            </a:r>
            <a:r>
              <a:rPr lang="de-AT" sz="2000" dirty="0" smtClean="0">
                <a:solidFill>
                  <a:schemeClr val="tx1"/>
                </a:solidFill>
              </a:rPr>
              <a:t>werden</a:t>
            </a:r>
            <a:endParaRPr lang="de-AT" sz="2000" dirty="0">
              <a:solidFill>
                <a:schemeClr val="tx1"/>
              </a:solidFill>
            </a:endParaRPr>
          </a:p>
          <a:p>
            <a:r>
              <a:rPr lang="de-AT" sz="2000" dirty="0">
                <a:solidFill>
                  <a:schemeClr val="tx1"/>
                </a:solidFill>
              </a:rPr>
              <a:t>Nur die Gemeinde/ der Abfallverband darf über </a:t>
            </a:r>
            <a:r>
              <a:rPr lang="de-AT" sz="2000" dirty="0" smtClean="0">
                <a:solidFill>
                  <a:schemeClr val="tx1"/>
                </a:solidFill>
              </a:rPr>
              <a:t>die</a:t>
            </a:r>
            <a:r>
              <a:rPr lang="de-AT" sz="2000" dirty="0">
                <a:solidFill>
                  <a:schemeClr val="tx1"/>
                </a:solidFill>
              </a:rPr>
              <a:t/>
            </a:r>
            <a:br>
              <a:rPr lang="de-AT" sz="2000" dirty="0">
                <a:solidFill>
                  <a:schemeClr val="tx1"/>
                </a:solidFill>
              </a:rPr>
            </a:br>
            <a:r>
              <a:rPr lang="de-AT" sz="2000" dirty="0">
                <a:solidFill>
                  <a:schemeClr val="tx1"/>
                </a:solidFill>
              </a:rPr>
              <a:t> gesammelten Abfälle verfügen</a:t>
            </a:r>
          </a:p>
          <a:p>
            <a:endParaRPr lang="de-DE" sz="2000" dirty="0">
              <a:solidFill>
                <a:schemeClr val="tx1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997" y="2571286"/>
            <a:ext cx="4737003" cy="315800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10907486" y="5763859"/>
            <a:ext cx="14122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Foto: EAK/</a:t>
            </a:r>
            <a:r>
              <a:rPr lang="de-DE" sz="1100" dirty="0" err="1" smtClean="0"/>
              <a:t>Schedl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28813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Wie erkennt man illegale Sammler?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de-AT" sz="2000" dirty="0" smtClean="0">
              <a:solidFill>
                <a:schemeClr val="tx1"/>
              </a:solidFill>
            </a:endParaRPr>
          </a:p>
          <a:p>
            <a:r>
              <a:rPr lang="de-AT" sz="2000" dirty="0" smtClean="0">
                <a:solidFill>
                  <a:schemeClr val="tx1"/>
                </a:solidFill>
              </a:rPr>
              <a:t>PKW </a:t>
            </a:r>
            <a:r>
              <a:rPr lang="de-AT" sz="2000" dirty="0">
                <a:solidFill>
                  <a:schemeClr val="tx1"/>
                </a:solidFill>
              </a:rPr>
              <a:t>mit Anhänger, Pritsche oder Kleintransporter – ABER LEER</a:t>
            </a:r>
          </a:p>
          <a:p>
            <a:r>
              <a:rPr lang="de-AT" sz="2000" dirty="0">
                <a:solidFill>
                  <a:schemeClr val="tx1"/>
                </a:solidFill>
              </a:rPr>
              <a:t>Häufig ausländische Kennzeichen (aber auch österreichische Kennzeichen möglich)</a:t>
            </a:r>
          </a:p>
          <a:p>
            <a:r>
              <a:rPr lang="de-AT" sz="2000" dirty="0">
                <a:solidFill>
                  <a:schemeClr val="tx1"/>
                </a:solidFill>
              </a:rPr>
              <a:t>Kommen selten alleine (meist 2-3 Personen)</a:t>
            </a:r>
          </a:p>
          <a:p>
            <a:r>
              <a:rPr lang="de-AT" sz="2000" dirty="0">
                <a:solidFill>
                  <a:schemeClr val="tx1"/>
                </a:solidFill>
              </a:rPr>
              <a:t>Halten sich unmittelbar vor dem ASZ auf</a:t>
            </a:r>
          </a:p>
          <a:p>
            <a:r>
              <a:rPr lang="de-AT" sz="2000" dirty="0">
                <a:solidFill>
                  <a:schemeClr val="tx1"/>
                </a:solidFill>
              </a:rPr>
              <a:t>Keine Materialabgabe</a:t>
            </a:r>
          </a:p>
          <a:p>
            <a:r>
              <a:rPr lang="de-AT" sz="2000" dirty="0">
                <a:solidFill>
                  <a:schemeClr val="tx1"/>
                </a:solidFill>
              </a:rPr>
              <a:t>Sprechen </a:t>
            </a:r>
            <a:r>
              <a:rPr lang="de-AT" sz="2000" dirty="0" err="1">
                <a:solidFill>
                  <a:schemeClr val="tx1"/>
                </a:solidFill>
              </a:rPr>
              <a:t>Anlieferer</a:t>
            </a:r>
            <a:r>
              <a:rPr lang="de-AT" sz="2000" dirty="0">
                <a:solidFill>
                  <a:schemeClr val="tx1"/>
                </a:solidFill>
              </a:rPr>
              <a:t> und ASZ-Personal direkt an</a:t>
            </a:r>
          </a:p>
          <a:p>
            <a:r>
              <a:rPr lang="de-AT" sz="2000" dirty="0">
                <a:solidFill>
                  <a:schemeClr val="tx1"/>
                </a:solidFill>
              </a:rPr>
              <a:t>Bieten manchmal Trinkgelder an</a:t>
            </a:r>
          </a:p>
          <a:p>
            <a:r>
              <a:rPr lang="de-DE" sz="2000" dirty="0">
                <a:solidFill>
                  <a:schemeClr val="tx1"/>
                </a:solidFill>
              </a:rPr>
              <a:t>„Postwurfsendungen“ direkt eingeworfen</a:t>
            </a:r>
          </a:p>
          <a:p>
            <a:pPr lvl="1"/>
            <a:r>
              <a:rPr lang="de-DE" sz="1800" dirty="0">
                <a:solidFill>
                  <a:schemeClr val="tx1"/>
                </a:solidFill>
              </a:rPr>
              <a:t>Oft mit Auflistung gewünschter Abfälle und</a:t>
            </a:r>
          </a:p>
          <a:p>
            <a:pPr lvl="1"/>
            <a:r>
              <a:rPr lang="de-DE" sz="1800" dirty="0">
                <a:solidFill>
                  <a:schemeClr val="tx1"/>
                </a:solidFill>
              </a:rPr>
              <a:t>Datum der Sammlung</a:t>
            </a:r>
            <a:endParaRPr lang="de-AT" sz="1800" dirty="0">
              <a:solidFill>
                <a:schemeClr val="tx1"/>
              </a:solidFill>
            </a:endParaRPr>
          </a:p>
          <a:p>
            <a:endParaRPr lang="de-AT" sz="2000" dirty="0">
              <a:solidFill>
                <a:schemeClr val="tx1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273" y="3230476"/>
            <a:ext cx="4622800" cy="268605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0237388" y="5881581"/>
            <a:ext cx="1312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 Foto:</a:t>
            </a:r>
            <a:r>
              <a:rPr lang="de-DE" sz="1200" dirty="0" smtClean="0"/>
              <a:t> </a:t>
            </a:r>
            <a:r>
              <a:rPr lang="de-DE" sz="1200" dirty="0" err="1" smtClean="0"/>
              <a:t>Pixabay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94190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Wie verhält man sich im Falle einer illegalen Abfallsammlung richtig?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25224" y="2313664"/>
            <a:ext cx="6426557" cy="3678303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endParaRPr lang="de-AT" sz="20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de-AT" sz="2000" b="1" dirty="0">
                <a:solidFill>
                  <a:schemeClr val="tx1"/>
                </a:solidFill>
              </a:rPr>
              <a:t>Die „3A-Regel“</a:t>
            </a:r>
          </a:p>
          <a:p>
            <a:pPr marL="0" indent="0" algn="ctr">
              <a:buNone/>
            </a:pPr>
            <a:endParaRPr lang="de-AT" sz="2000" b="1" dirty="0">
              <a:solidFill>
                <a:schemeClr val="tx1"/>
              </a:solidFill>
            </a:endParaRPr>
          </a:p>
          <a:p>
            <a:pPr marL="324000" lvl="1" indent="0" algn="ctr">
              <a:buNone/>
            </a:pPr>
            <a:r>
              <a:rPr lang="de-AT" sz="28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A</a:t>
            </a:r>
            <a:r>
              <a:rPr lang="de-AT" sz="2800" dirty="0">
                <a:solidFill>
                  <a:schemeClr val="tx1"/>
                </a:solidFill>
              </a:rPr>
              <a:t>nsprechen</a:t>
            </a:r>
          </a:p>
          <a:p>
            <a:pPr marL="324000" lvl="1" indent="0" algn="ctr">
              <a:buNone/>
            </a:pPr>
            <a:r>
              <a:rPr lang="de-AT" sz="28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A</a:t>
            </a:r>
            <a:r>
              <a:rPr lang="de-AT" sz="2800" dirty="0">
                <a:solidFill>
                  <a:schemeClr val="tx1"/>
                </a:solidFill>
              </a:rPr>
              <a:t>ufschreiben</a:t>
            </a:r>
          </a:p>
          <a:p>
            <a:pPr marL="324000" lvl="1" indent="0" algn="ctr">
              <a:buNone/>
            </a:pPr>
            <a:r>
              <a:rPr lang="de-AT" sz="28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A</a:t>
            </a:r>
            <a:r>
              <a:rPr lang="de-AT" sz="2800" dirty="0">
                <a:solidFill>
                  <a:schemeClr val="tx1"/>
                </a:solidFill>
              </a:rPr>
              <a:t>nzeigen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50" y="2654396"/>
            <a:ext cx="4181639" cy="299684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555207" y="5651237"/>
            <a:ext cx="16867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Foto: </a:t>
            </a:r>
            <a:r>
              <a:rPr lang="de-DE" sz="1100" dirty="0"/>
              <a:t>BMI</a:t>
            </a:r>
          </a:p>
        </p:txBody>
      </p:sp>
    </p:spTree>
    <p:extLst>
      <p:ext uri="{BB962C8B-B14F-4D97-AF65-F5344CB8AC3E}">
        <p14:creationId xmlns:p14="http://schemas.microsoft.com/office/powerpoint/2010/main" val="410114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Welche rechtlichen Konsequenzen haben illegale Sammlungen?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72314" y="2168344"/>
            <a:ext cx="11029615" cy="3678303"/>
          </a:xfrm>
        </p:spPr>
        <p:txBody>
          <a:bodyPr/>
          <a:lstStyle/>
          <a:p>
            <a:pPr>
              <a:lnSpc>
                <a:spcPct val="300000"/>
              </a:lnSpc>
            </a:pPr>
            <a:r>
              <a:rPr lang="de-AT" sz="2000" dirty="0">
                <a:solidFill>
                  <a:schemeClr val="tx1"/>
                </a:solidFill>
              </a:rPr>
              <a:t>Illegale Sammler machen sich strafbar</a:t>
            </a:r>
          </a:p>
          <a:p>
            <a:pPr>
              <a:lnSpc>
                <a:spcPct val="300000"/>
              </a:lnSpc>
            </a:pPr>
            <a:r>
              <a:rPr lang="de-AT" sz="2000" dirty="0">
                <a:solidFill>
                  <a:schemeClr val="tx1"/>
                </a:solidFill>
              </a:rPr>
              <a:t>Übergeber macht sich strafbar</a:t>
            </a:r>
          </a:p>
          <a:p>
            <a:pPr>
              <a:lnSpc>
                <a:spcPct val="300000"/>
              </a:lnSpc>
            </a:pPr>
            <a:r>
              <a:rPr lang="de-AT" sz="2000" dirty="0">
                <a:solidFill>
                  <a:schemeClr val="tx1"/>
                </a:solidFill>
              </a:rPr>
              <a:t>Risiko von Unfällen/ Verletzungen </a:t>
            </a:r>
            <a:r>
              <a:rPr lang="de-AT" sz="2000" dirty="0">
                <a:solidFill>
                  <a:schemeClr val="tx1"/>
                </a:solidFill>
                <a:sym typeface="Wingdings" pitchFamily="2" charset="2"/>
              </a:rPr>
              <a:t> Haftungsfolgen</a:t>
            </a:r>
          </a:p>
          <a:p>
            <a:endParaRPr lang="de-AT" dirty="0"/>
          </a:p>
        </p:txBody>
      </p:sp>
      <p:sp>
        <p:nvSpPr>
          <p:cNvPr id="4" name="Rechteck 3"/>
          <p:cNvSpPr/>
          <p:nvPr/>
        </p:nvSpPr>
        <p:spPr>
          <a:xfrm>
            <a:off x="7736159" y="2168344"/>
            <a:ext cx="194938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de-DE" sz="138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§</a:t>
            </a:r>
          </a:p>
        </p:txBody>
      </p:sp>
    </p:spTree>
    <p:extLst>
      <p:ext uri="{BB962C8B-B14F-4D97-AF65-F5344CB8AC3E}">
        <p14:creationId xmlns:p14="http://schemas.microsoft.com/office/powerpoint/2010/main" val="1709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Fallbeispiel Trinkgeld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81192" y="2228003"/>
            <a:ext cx="6405395" cy="4044210"/>
          </a:xfrm>
        </p:spPr>
        <p:txBody>
          <a:bodyPr/>
          <a:lstStyle/>
          <a:p>
            <a:pPr marL="0" indent="0">
              <a:buNone/>
            </a:pPr>
            <a:r>
              <a:rPr lang="de-AT" sz="2000" dirty="0">
                <a:solidFill>
                  <a:schemeClr val="tx1"/>
                </a:solidFill>
              </a:rPr>
              <a:t>A kommt ins ASZ und übergibt 6m³ Sperrmüll oder Elektroaltgeräte an B (ASZ-Mitarbeiter). </a:t>
            </a:r>
          </a:p>
          <a:p>
            <a:pPr marL="0" indent="0">
              <a:buNone/>
            </a:pPr>
            <a:r>
              <a:rPr lang="de-AT" sz="2000" dirty="0">
                <a:solidFill>
                  <a:schemeClr val="tx1"/>
                </a:solidFill>
              </a:rPr>
              <a:t>Als dieser darauf hinweist, dass nur eine Haushaltsmenge (bis zu 2m³) kostenlos ist und für die zusätzliche Menge (4m³) € 55,- zu entrichten wären, zwinkert A dem B zu und gibt diesem € 30,- „auf die Hand“. B nimmt den Sperrmüll und das Geld, und verabschiedet sich.</a:t>
            </a:r>
          </a:p>
          <a:p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106" y="2196699"/>
            <a:ext cx="2699287" cy="4055997"/>
          </a:xfrm>
        </p:spPr>
      </p:pic>
      <p:sp>
        <p:nvSpPr>
          <p:cNvPr id="7" name="Textfeld 6"/>
          <p:cNvSpPr txBox="1"/>
          <p:nvPr/>
        </p:nvSpPr>
        <p:spPr>
          <a:xfrm>
            <a:off x="9916357" y="6240413"/>
            <a:ext cx="102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  Foto: </a:t>
            </a:r>
            <a:r>
              <a:rPr lang="de-DE" sz="1100" dirty="0"/>
              <a:t>EAK</a:t>
            </a:r>
          </a:p>
        </p:txBody>
      </p:sp>
    </p:spTree>
    <p:extLst>
      <p:ext uri="{BB962C8B-B14F-4D97-AF65-F5344CB8AC3E}">
        <p14:creationId xmlns:p14="http://schemas.microsoft.com/office/powerpoint/2010/main" val="8295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Konsequenzen: Trinkgeld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582805" y="2180496"/>
            <a:ext cx="11029615" cy="3678303"/>
          </a:xfrm>
        </p:spPr>
        <p:txBody>
          <a:bodyPr>
            <a:normAutofit/>
          </a:bodyPr>
          <a:lstStyle/>
          <a:p>
            <a:r>
              <a:rPr lang="de-AT" sz="2000" dirty="0">
                <a:solidFill>
                  <a:schemeClr val="tx1"/>
                </a:solidFill>
              </a:rPr>
              <a:t>Geschenkannahme durch Bedienstete oder Beauftragte (§168c StGB):</a:t>
            </a:r>
          </a:p>
          <a:p>
            <a:pPr lvl="1"/>
            <a:r>
              <a:rPr lang="de-AT" dirty="0">
                <a:solidFill>
                  <a:schemeClr val="tx1"/>
                </a:solidFill>
              </a:rPr>
              <a:t>Strafdrohung 2 Jahre</a:t>
            </a:r>
          </a:p>
          <a:p>
            <a:pPr lvl="1"/>
            <a:r>
              <a:rPr lang="de-AT" dirty="0">
                <a:solidFill>
                  <a:schemeClr val="tx1"/>
                </a:solidFill>
              </a:rPr>
              <a:t>3 Jahre ab einem Wert des Geschenkes von € 3.000,-</a:t>
            </a:r>
          </a:p>
          <a:p>
            <a:endParaRPr lang="de-AT" sz="2000" dirty="0">
              <a:solidFill>
                <a:schemeClr val="tx1"/>
              </a:solidFill>
            </a:endParaRPr>
          </a:p>
          <a:p>
            <a:r>
              <a:rPr lang="de-AT" sz="2000" dirty="0">
                <a:solidFill>
                  <a:schemeClr val="tx1"/>
                </a:solidFill>
              </a:rPr>
              <a:t>Bestechung von Bediensteten oder Beauftragten (§168d StGB):</a:t>
            </a:r>
          </a:p>
          <a:p>
            <a:pPr lvl="1"/>
            <a:r>
              <a:rPr lang="de-AT" dirty="0">
                <a:solidFill>
                  <a:schemeClr val="tx1"/>
                </a:solidFill>
              </a:rPr>
              <a:t>Strafdrohung 2 Jahre</a:t>
            </a:r>
          </a:p>
          <a:p>
            <a:endParaRPr lang="de-AT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AT" sz="20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→ „Geber“ und „Nehmer“ werden zur Verantwortung gezogen</a:t>
            </a:r>
          </a:p>
          <a:p>
            <a:endParaRPr lang="de-AT" sz="20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081" y="2687530"/>
            <a:ext cx="2069339" cy="261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949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Fallbeispiel: Weitergabe von Abfall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AT" sz="2000" dirty="0">
                <a:solidFill>
                  <a:schemeClr val="tx1"/>
                </a:solidFill>
              </a:rPr>
              <a:t>A hat mittlerweile seinen Abfall am ASZ hinterlassen.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AT" sz="2000" dirty="0">
                <a:solidFill>
                  <a:schemeClr val="tx1"/>
                </a:solidFill>
              </a:rPr>
              <a:t>Wenig später kommt der illegale  Abfallsammler C. Dieser fragt ihn, ob er </a:t>
            </a:r>
            <a:r>
              <a:rPr lang="de-AT" sz="2000" dirty="0" smtClean="0">
                <a:solidFill>
                  <a:schemeClr val="tx1"/>
                </a:solidFill>
              </a:rPr>
              <a:t>die alten Waschmaschinen haben </a:t>
            </a:r>
            <a:r>
              <a:rPr lang="de-AT" sz="2000" dirty="0">
                <a:solidFill>
                  <a:schemeClr val="tx1"/>
                </a:solidFill>
              </a:rPr>
              <a:t>könnte. Dafür würde er B das neue iPhone 5 besorgen. B nimmt das Angebot an.</a:t>
            </a: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373" y="2227263"/>
            <a:ext cx="2418304" cy="3633787"/>
          </a:xfrm>
        </p:spPr>
      </p:pic>
      <p:sp>
        <p:nvSpPr>
          <p:cNvPr id="4" name="Textfeld 3"/>
          <p:cNvSpPr txBox="1"/>
          <p:nvPr/>
        </p:nvSpPr>
        <p:spPr>
          <a:xfrm>
            <a:off x="9250530" y="5844107"/>
            <a:ext cx="11718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    Foto: </a:t>
            </a:r>
            <a:r>
              <a:rPr lang="de-DE" sz="1100" dirty="0"/>
              <a:t>EAK</a:t>
            </a:r>
          </a:p>
        </p:txBody>
      </p:sp>
    </p:spTree>
    <p:extLst>
      <p:ext uri="{BB962C8B-B14F-4D97-AF65-F5344CB8AC3E}">
        <p14:creationId xmlns:p14="http://schemas.microsoft.com/office/powerpoint/2010/main" val="312072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Konsequenz: Weitergabe von Abfall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de-AT" sz="2000" dirty="0">
                <a:solidFill>
                  <a:schemeClr val="tx1"/>
                </a:solidFill>
              </a:rPr>
              <a:t>Veruntreuung (§ 133 StGB)</a:t>
            </a:r>
          </a:p>
          <a:p>
            <a:pPr lvl="1">
              <a:lnSpc>
                <a:spcPct val="150000"/>
              </a:lnSpc>
            </a:pPr>
            <a:r>
              <a:rPr lang="de-AT" dirty="0">
                <a:solidFill>
                  <a:schemeClr val="tx1"/>
                </a:solidFill>
              </a:rPr>
              <a:t>Strafdrohung bis 6 Monate oder Geldstrafe bis zu 360 Tagessätzen</a:t>
            </a:r>
          </a:p>
          <a:p>
            <a:pPr lvl="1">
              <a:lnSpc>
                <a:spcPct val="150000"/>
              </a:lnSpc>
            </a:pPr>
            <a:r>
              <a:rPr lang="de-AT" dirty="0">
                <a:solidFill>
                  <a:schemeClr val="tx1"/>
                </a:solidFill>
              </a:rPr>
              <a:t>Bis 3 Jahre ab einem Wert des Gutes von € 3.000,-</a:t>
            </a:r>
          </a:p>
          <a:p>
            <a:pPr lvl="1">
              <a:lnSpc>
                <a:spcPct val="150000"/>
              </a:lnSpc>
            </a:pPr>
            <a:r>
              <a:rPr lang="de-AT" dirty="0">
                <a:solidFill>
                  <a:schemeClr val="tx1"/>
                </a:solidFill>
              </a:rPr>
              <a:t>Bis 10 Jahre ab einem Wert des Gutes von € 50.000,-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de-AT" dirty="0"/>
          </a:p>
          <a:p>
            <a:pPr marL="0" indent="0">
              <a:lnSpc>
                <a:spcPct val="150000"/>
              </a:lnSpc>
              <a:buNone/>
            </a:pPr>
            <a:r>
              <a:rPr lang="de-AT" sz="2000" dirty="0">
                <a:solidFill>
                  <a:schemeClr val="accent2"/>
                </a:solidFill>
              </a:rPr>
              <a:t>→ </a:t>
            </a:r>
            <a:r>
              <a:rPr lang="de-AT" sz="20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B ist strafbar!</a:t>
            </a:r>
          </a:p>
          <a:p>
            <a:pPr>
              <a:lnSpc>
                <a:spcPct val="150000"/>
              </a:lnSpc>
            </a:pPr>
            <a:endParaRPr lang="de-AT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081" y="2687530"/>
            <a:ext cx="2069339" cy="261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9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Fallbeispiel: Weitergabe an Nicht-Vertragspartner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AT" sz="2000" dirty="0">
                <a:solidFill>
                  <a:schemeClr val="tx1"/>
                </a:solidFill>
              </a:rPr>
              <a:t>Kurz bevor B das ASZ schließen will, platzt D hinein und sagt, dass er ein autorisierter Abfallsammler wäre und dringend ein paar Altbatterien brauchen würde. </a:t>
            </a:r>
            <a:br>
              <a:rPr lang="de-AT" sz="2000" dirty="0">
                <a:solidFill>
                  <a:schemeClr val="tx1"/>
                </a:solidFill>
              </a:rPr>
            </a:br>
            <a:r>
              <a:rPr lang="de-AT" sz="2000" dirty="0">
                <a:solidFill>
                  <a:schemeClr val="tx1"/>
                </a:solidFill>
              </a:rPr>
              <a:t>B schaut in die Liste der „Vertragspartner“ des ASZ und findet D nicht in dieser. Trotzdem übergibt er diesem die Altbatterien.</a:t>
            </a:r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075" y="2239672"/>
            <a:ext cx="5422900" cy="3608968"/>
          </a:xfrm>
        </p:spPr>
      </p:pic>
      <p:sp>
        <p:nvSpPr>
          <p:cNvPr id="4" name="Textfeld 3"/>
          <p:cNvSpPr txBox="1"/>
          <p:nvPr/>
        </p:nvSpPr>
        <p:spPr>
          <a:xfrm>
            <a:off x="10818875" y="5836952"/>
            <a:ext cx="15524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Foto: </a:t>
            </a:r>
            <a:r>
              <a:rPr lang="de-DE" sz="1100" dirty="0"/>
              <a:t>EAK</a:t>
            </a:r>
          </a:p>
        </p:txBody>
      </p:sp>
    </p:spTree>
    <p:extLst>
      <p:ext uri="{BB962C8B-B14F-4D97-AF65-F5344CB8AC3E}">
        <p14:creationId xmlns:p14="http://schemas.microsoft.com/office/powerpoint/2010/main" val="331700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Konsequenzen: Weitergabe an Nicht-Vertragspartner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de-AT" sz="2000" dirty="0">
                <a:solidFill>
                  <a:schemeClr val="tx1"/>
                </a:solidFill>
              </a:rPr>
              <a:t>Untreue (§153 StGB)</a:t>
            </a:r>
          </a:p>
          <a:p>
            <a:pPr lvl="1">
              <a:lnSpc>
                <a:spcPct val="150000"/>
              </a:lnSpc>
            </a:pPr>
            <a:r>
              <a:rPr lang="de-AT" dirty="0">
                <a:solidFill>
                  <a:schemeClr val="tx1"/>
                </a:solidFill>
              </a:rPr>
              <a:t>Strafdrohung bis 6 Monate oder Geldstrafe bis 360 Tagessätzen</a:t>
            </a:r>
          </a:p>
          <a:p>
            <a:pPr lvl="1">
              <a:lnSpc>
                <a:spcPct val="150000"/>
              </a:lnSpc>
            </a:pPr>
            <a:r>
              <a:rPr lang="de-AT" dirty="0">
                <a:solidFill>
                  <a:schemeClr val="tx1"/>
                </a:solidFill>
              </a:rPr>
              <a:t>Bis 3 Jahre ab einem Schaden von € 3.000,-</a:t>
            </a:r>
          </a:p>
          <a:p>
            <a:pPr lvl="1">
              <a:lnSpc>
                <a:spcPct val="150000"/>
              </a:lnSpc>
            </a:pPr>
            <a:r>
              <a:rPr lang="de-AT" dirty="0">
                <a:solidFill>
                  <a:schemeClr val="tx1"/>
                </a:solidFill>
              </a:rPr>
              <a:t>Bis 10 Jahre ab einem Schaden von € 50.000,-</a:t>
            </a:r>
          </a:p>
          <a:p>
            <a:pPr>
              <a:lnSpc>
                <a:spcPct val="150000"/>
              </a:lnSpc>
            </a:pPr>
            <a:r>
              <a:rPr lang="de-AT" sz="2000" dirty="0">
                <a:solidFill>
                  <a:schemeClr val="tx1"/>
                </a:solidFill>
              </a:rPr>
              <a:t>Geschenkannahme durch Machthaber (§153a StGB)</a:t>
            </a:r>
          </a:p>
          <a:p>
            <a:pPr lvl="1">
              <a:lnSpc>
                <a:spcPct val="150000"/>
              </a:lnSpc>
            </a:pPr>
            <a:r>
              <a:rPr lang="de-AT" dirty="0">
                <a:solidFill>
                  <a:schemeClr val="tx1"/>
                </a:solidFill>
              </a:rPr>
              <a:t>Freiheitsstrafe bis zu einem Jahr</a:t>
            </a:r>
          </a:p>
          <a:p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081" y="2687530"/>
            <a:ext cx="2069339" cy="261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442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Welche Umweltauswirkungen haben illegale Sammlungen?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81193" y="2180496"/>
            <a:ext cx="7163378" cy="367830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200000"/>
              </a:lnSpc>
            </a:pPr>
            <a:r>
              <a:rPr lang="de-AT" sz="2000" dirty="0">
                <a:solidFill>
                  <a:schemeClr val="tx1"/>
                </a:solidFill>
              </a:rPr>
              <a:t>Keine fachgerechte </a:t>
            </a:r>
            <a:r>
              <a:rPr lang="de-AT" sz="2000" dirty="0" smtClean="0">
                <a:solidFill>
                  <a:schemeClr val="tx1"/>
                </a:solidFill>
              </a:rPr>
              <a:t>Entsorgung und Verwertung  </a:t>
            </a:r>
            <a:r>
              <a:rPr lang="de-AT" sz="2000" dirty="0">
                <a:solidFill>
                  <a:schemeClr val="tx1"/>
                </a:solidFill>
              </a:rPr>
              <a:t>des Abfalls sichergestellt</a:t>
            </a:r>
          </a:p>
          <a:p>
            <a:pPr>
              <a:lnSpc>
                <a:spcPct val="200000"/>
              </a:lnSpc>
            </a:pPr>
            <a:r>
              <a:rPr lang="de-AT" sz="2000" dirty="0">
                <a:solidFill>
                  <a:schemeClr val="tx1"/>
                </a:solidFill>
              </a:rPr>
              <a:t>Verunreinigung des Landschaftsbildes</a:t>
            </a:r>
          </a:p>
          <a:p>
            <a:pPr>
              <a:lnSpc>
                <a:spcPct val="200000"/>
              </a:lnSpc>
            </a:pPr>
            <a:r>
              <a:rPr lang="de-AT" sz="2000" dirty="0">
                <a:solidFill>
                  <a:schemeClr val="tx1"/>
                </a:solidFill>
              </a:rPr>
              <a:t>Verlust von Sekundärrohstoffen</a:t>
            </a:r>
          </a:p>
          <a:p>
            <a:pPr>
              <a:lnSpc>
                <a:spcPct val="200000"/>
              </a:lnSpc>
            </a:pPr>
            <a:r>
              <a:rPr lang="de-AT" sz="2000" dirty="0">
                <a:solidFill>
                  <a:schemeClr val="tx1"/>
                </a:solidFill>
              </a:rPr>
              <a:t>Erhöhter Energieverbrauch</a:t>
            </a:r>
          </a:p>
          <a:p>
            <a:pPr>
              <a:lnSpc>
                <a:spcPct val="200000"/>
              </a:lnSpc>
            </a:pPr>
            <a:r>
              <a:rPr lang="de-AT" sz="2000" dirty="0">
                <a:solidFill>
                  <a:schemeClr val="tx1"/>
                </a:solidFill>
              </a:rPr>
              <a:t>Erhöhter CO₂-Ausstoß</a:t>
            </a:r>
          </a:p>
          <a:p>
            <a:pPr>
              <a:lnSpc>
                <a:spcPct val="200000"/>
              </a:lnSpc>
            </a:pPr>
            <a:r>
              <a:rPr lang="de-DE" sz="2000" dirty="0">
                <a:solidFill>
                  <a:schemeClr val="tx1"/>
                </a:solidFill>
              </a:rPr>
              <a:t>Gefahr der Bodenkontaminierung und Verunreinigung des Grundwassers </a:t>
            </a:r>
            <a:r>
              <a:rPr lang="de-DE" sz="2000" dirty="0" smtClean="0">
                <a:solidFill>
                  <a:schemeClr val="tx1"/>
                </a:solidFill>
              </a:rPr>
              <a:t> (z.B. durch </a:t>
            </a:r>
            <a:r>
              <a:rPr lang="de-DE" sz="2000" dirty="0" err="1" smtClean="0">
                <a:solidFill>
                  <a:schemeClr val="tx1"/>
                </a:solidFill>
              </a:rPr>
              <a:t>Kompressoröl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>
                <a:solidFill>
                  <a:schemeClr val="tx1"/>
                </a:solidFill>
              </a:rPr>
              <a:t>von Kühlgeräten)</a:t>
            </a:r>
            <a:endParaRPr lang="de-AT" sz="1800" dirty="0">
              <a:solidFill>
                <a:schemeClr val="tx1"/>
              </a:solidFill>
            </a:endParaRPr>
          </a:p>
          <a:p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002" y="2431578"/>
            <a:ext cx="4418399" cy="2959406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0357572" y="5390983"/>
            <a:ext cx="16956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              Foto: </a:t>
            </a:r>
            <a:r>
              <a:rPr lang="de-DE" sz="1100" dirty="0" err="1"/>
              <a:t>Pixabay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189753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Materialien, die von </a:t>
            </a:r>
            <a:r>
              <a:rPr lang="de-AT" dirty="0" smtClean="0"/>
              <a:t>illegalen Sammlern </a:t>
            </a:r>
            <a:r>
              <a:rPr lang="de-AT" dirty="0"/>
              <a:t>mitgenommen werden: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6327371"/>
              </p:ext>
            </p:extLst>
          </p:nvPr>
        </p:nvGraphicFramePr>
        <p:xfrm>
          <a:off x="390617" y="1977038"/>
          <a:ext cx="11167092" cy="42905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7812350" y="6150460"/>
            <a:ext cx="37108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/>
              <a:t>Quelle: Gutachten Montanuniversität Leoben 2012</a:t>
            </a:r>
          </a:p>
        </p:txBody>
      </p:sp>
    </p:spTree>
    <p:extLst>
      <p:ext uri="{BB962C8B-B14F-4D97-AF65-F5344CB8AC3E}">
        <p14:creationId xmlns:p14="http://schemas.microsoft.com/office/powerpoint/2010/main" val="225218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Fallbeispiel: Öl in Wasser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de-AT" sz="2000" dirty="0">
                <a:solidFill>
                  <a:schemeClr val="tx1"/>
                </a:solidFill>
              </a:rPr>
              <a:t>1 Autowrack enthält ca. 5 Liter Motoröl</a:t>
            </a:r>
          </a:p>
          <a:p>
            <a:pPr>
              <a:lnSpc>
                <a:spcPct val="200000"/>
              </a:lnSpc>
            </a:pPr>
            <a:r>
              <a:rPr lang="de-AT" sz="2000" dirty="0">
                <a:solidFill>
                  <a:schemeClr val="tx1"/>
                </a:solidFill>
              </a:rPr>
              <a:t>Dies reicht aus um 5 Mio. Liter Trinkwasser zu verunreinigen </a:t>
            </a:r>
          </a:p>
          <a:p>
            <a:pPr>
              <a:lnSpc>
                <a:spcPct val="150000"/>
              </a:lnSpc>
            </a:pPr>
            <a:r>
              <a:rPr lang="de-AT" sz="2000" dirty="0">
                <a:solidFill>
                  <a:schemeClr val="tx1"/>
                </a:solidFill>
              </a:rPr>
              <a:t>Das entspricht einem Tagesbedarf einer Stadt mit </a:t>
            </a:r>
            <a:br>
              <a:rPr lang="de-AT" sz="2000" dirty="0">
                <a:solidFill>
                  <a:schemeClr val="tx1"/>
                </a:solidFill>
              </a:rPr>
            </a:br>
            <a:r>
              <a:rPr lang="de-AT" sz="2000" dirty="0">
                <a:solidFill>
                  <a:schemeClr val="tx1"/>
                </a:solidFill>
              </a:rPr>
              <a:t>ca. 30.000 Einwohnern (z.B. Baden, Klosterneuburg, Krems)</a:t>
            </a:r>
          </a:p>
          <a:p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923" y="1966476"/>
            <a:ext cx="2771292" cy="416419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10818875" y="6098562"/>
            <a:ext cx="15524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 Foto: </a:t>
            </a:r>
            <a:r>
              <a:rPr lang="de-DE" sz="1100" dirty="0"/>
              <a:t>EAK</a:t>
            </a:r>
          </a:p>
        </p:txBody>
      </p:sp>
    </p:spTree>
    <p:extLst>
      <p:ext uri="{BB962C8B-B14F-4D97-AF65-F5344CB8AC3E}">
        <p14:creationId xmlns:p14="http://schemas.microsoft.com/office/powerpoint/2010/main" val="407646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Welche finanziellen Auswirkungen haben illegale Sammlungen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63436" y="2171618"/>
            <a:ext cx="11029615" cy="367830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de-AT" dirty="0"/>
              <a:t>Erlösverringerung für die Kommunen durch Verlust von Sekundärrohstoffen</a:t>
            </a:r>
          </a:p>
          <a:p>
            <a:pPr>
              <a:lnSpc>
                <a:spcPct val="200000"/>
              </a:lnSpc>
            </a:pPr>
            <a:r>
              <a:rPr lang="de-AT" dirty="0"/>
              <a:t>Gefährdung der Finanzierung von Infrastruktur und Sammelsystem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de-AT" sz="2000" dirty="0">
                <a:solidFill>
                  <a:schemeClr val="accent3"/>
                </a:solidFill>
              </a:rPr>
              <a:t>→  </a:t>
            </a:r>
            <a:r>
              <a:rPr lang="de-AT" sz="2000" dirty="0">
                <a:solidFill>
                  <a:schemeClr val="accent3">
                    <a:lumMod val="75000"/>
                  </a:schemeClr>
                </a:solidFill>
              </a:rPr>
              <a:t>Ausgleich des Einnahmenausfalles eventuell durch Gebührenerhöhung notwendig!</a:t>
            </a:r>
          </a:p>
          <a:p>
            <a:pPr marL="0" indent="0">
              <a:lnSpc>
                <a:spcPct val="150000"/>
              </a:lnSpc>
              <a:buNone/>
            </a:pPr>
            <a:endParaRPr lang="de-AT" sz="2000" dirty="0">
              <a:solidFill>
                <a:schemeClr val="accent2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9893045" y="2441109"/>
            <a:ext cx="101722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de-DE" sz="96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€</a:t>
            </a:r>
          </a:p>
        </p:txBody>
      </p:sp>
    </p:spTree>
    <p:extLst>
      <p:ext uri="{BB962C8B-B14F-4D97-AF65-F5344CB8AC3E}">
        <p14:creationId xmlns:p14="http://schemas.microsoft.com/office/powerpoint/2010/main" val="410068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rechenbeispiel</a:t>
            </a:r>
            <a:endParaRPr lang="de-AT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8741268"/>
              </p:ext>
            </p:extLst>
          </p:nvPr>
        </p:nvGraphicFramePr>
        <p:xfrm>
          <a:off x="1113685" y="2163470"/>
          <a:ext cx="8562975" cy="3775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26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366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437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de-AT" dirty="0" err="1"/>
                        <a:t>Erlösentgang</a:t>
                      </a:r>
                      <a:r>
                        <a:rPr lang="de-AT" dirty="0"/>
                        <a:t> bei 1000 kg  (= 33 Stück) Bildschirmgeräte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u="none" strike="noStrike" dirty="0">
                          <a:effectLst/>
                        </a:rPr>
                        <a:t>Infrastrukturentgelt/</a:t>
                      </a:r>
                      <a:r>
                        <a:rPr lang="de-DE" sz="2000" u="none" strike="noStrike" dirty="0" err="1">
                          <a:effectLst/>
                        </a:rPr>
                        <a:t>to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u="none" strike="noStrike" dirty="0">
                          <a:effectLst/>
                        </a:rPr>
                        <a:t>€ 43,00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u="none" strike="noStrike" dirty="0">
                          <a:effectLst/>
                        </a:rPr>
                        <a:t>Vorsammlung/</a:t>
                      </a:r>
                      <a:r>
                        <a:rPr lang="de-DE" sz="2000" u="none" strike="noStrike" dirty="0" err="1">
                          <a:effectLst/>
                        </a:rPr>
                        <a:t>to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u="none" strike="noStrike" dirty="0">
                          <a:effectLst/>
                        </a:rPr>
                        <a:t>€ 50,04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u="none" strike="noStrike" dirty="0">
                          <a:effectLst/>
                        </a:rPr>
                        <a:t>Warenerlös/</a:t>
                      </a:r>
                      <a:r>
                        <a:rPr lang="de-DE" sz="2000" u="none" strike="noStrike" dirty="0" err="1">
                          <a:effectLst/>
                        </a:rPr>
                        <a:t>to</a:t>
                      </a:r>
                      <a:r>
                        <a:rPr lang="de-DE" sz="2000" u="none" strike="noStrike" dirty="0">
                          <a:effectLst/>
                        </a:rPr>
                        <a:t> 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u="none" strike="noStrike">
                          <a:effectLst/>
                        </a:rPr>
                        <a:t>€ 0,00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u="none" strike="noStrike" dirty="0">
                          <a:effectLst/>
                        </a:rPr>
                        <a:t>Gesamt/</a:t>
                      </a:r>
                      <a:r>
                        <a:rPr lang="de-DE" sz="2000" u="none" strike="noStrike" dirty="0" err="1">
                          <a:effectLst/>
                        </a:rPr>
                        <a:t>to</a:t>
                      </a:r>
                      <a:r>
                        <a:rPr lang="de-DE" sz="2000" u="none" strike="noStrike" dirty="0">
                          <a:effectLst/>
                        </a:rPr>
                        <a:t> 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u="none" strike="noStrike" dirty="0">
                          <a:effectLst/>
                        </a:rPr>
                        <a:t>€ 93,04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endParaRPr lang="de-AT" dirty="0"/>
                    </a:p>
                    <a:p>
                      <a:r>
                        <a:rPr lang="de-AT" dirty="0"/>
                        <a:t>Sammelverband 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  <a:p>
                      <a:pPr algn="r"/>
                      <a:r>
                        <a:rPr lang="de-AT" dirty="0"/>
                        <a:t>120,02t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  <a:p>
                      <a:pPr algn="r"/>
                      <a:r>
                        <a:rPr lang="de-AT" b="1" dirty="0">
                          <a:solidFill>
                            <a:schemeClr val="accent2"/>
                          </a:solidFill>
                        </a:rPr>
                        <a:t>€ 11.166,67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de-AT" sz="18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Erlösentgang</a:t>
                      </a:r>
                      <a:r>
                        <a:rPr lang="de-A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bei 1000 kg (= 50 Stück) Autobatterien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Entgelt/</a:t>
                      </a:r>
                      <a:r>
                        <a:rPr lang="de-AT" dirty="0" err="1"/>
                        <a:t>to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AT" dirty="0"/>
                        <a:t>€150,00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39731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de-D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Sammelmenge Verband 2012: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de-D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24,84 t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de-DE" sz="1800" b="1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€ 3.726,00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01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vidende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741</Words>
  <Application>Microsoft Office PowerPoint</Application>
  <PresentationFormat>Breitbild</PresentationFormat>
  <Paragraphs>139</Paragraphs>
  <Slides>18</Slides>
  <Notes>0</Notes>
  <HiddenSlides>5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3" baseType="lpstr">
      <vt:lpstr>Calibri</vt:lpstr>
      <vt:lpstr>Century Gothic</vt:lpstr>
      <vt:lpstr>Wingdings</vt:lpstr>
      <vt:lpstr>Wingdings 2</vt:lpstr>
      <vt:lpstr>Dividende</vt:lpstr>
      <vt:lpstr>STOPp DEm ILLEGALEN EXPORT  VON ELEKTROALTGERÄTEN</vt:lpstr>
      <vt:lpstr>Was versteht man unter „illegaler Abfallsammlung“?</vt:lpstr>
      <vt:lpstr>Was sind Abfälle?</vt:lpstr>
      <vt:lpstr>Warum sind diese Sammlungen illegal?</vt:lpstr>
      <vt:lpstr>Wie erkennt man illegale Sammler?</vt:lpstr>
      <vt:lpstr>Wie verhält man sich im Falle einer illegalen Abfallsammlung richtig?</vt:lpstr>
      <vt:lpstr>Welche rechtlichen Konsequenzen haben illegale Sammlungen?</vt:lpstr>
      <vt:lpstr>Fallbeispiel Trinkgeld</vt:lpstr>
      <vt:lpstr>Konsequenzen: Trinkgeld</vt:lpstr>
      <vt:lpstr>Fallbeispiel: Weitergabe von Abfall</vt:lpstr>
      <vt:lpstr>Konsequenz: Weitergabe von Abfall</vt:lpstr>
      <vt:lpstr>Fallbeispiel: Weitergabe an Nicht-Vertragspartner</vt:lpstr>
      <vt:lpstr>Konsequenzen: Weitergabe an Nicht-Vertragspartner</vt:lpstr>
      <vt:lpstr>Welche Umweltauswirkungen haben illegale Sammlungen?</vt:lpstr>
      <vt:lpstr>Materialien, die von illegalen Sammlern mitgenommen werden:</vt:lpstr>
      <vt:lpstr>Fallbeispiel: Öl in Wasser</vt:lpstr>
      <vt:lpstr>Welche finanziellen Auswirkungen haben illegale Sammlungen </vt:lpstr>
      <vt:lpstr>rechenbeispiel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STOPP DEM ILLEGALEN EXPORT  VON ELEKTROALTGERÄTEN</dc:title>
  <dc:creator>Astrid Kasparek</dc:creator>
  <cp:lastModifiedBy>AWV Schladming</cp:lastModifiedBy>
  <cp:revision>47</cp:revision>
  <cp:lastPrinted>2016-12-01T13:02:40Z</cp:lastPrinted>
  <dcterms:created xsi:type="dcterms:W3CDTF">2016-11-02T12:37:11Z</dcterms:created>
  <dcterms:modified xsi:type="dcterms:W3CDTF">2017-02-14T11:55:16Z</dcterms:modified>
</cp:coreProperties>
</file>